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91" r:id="rId8"/>
    <p:sldId id="289" r:id="rId9"/>
    <p:sldId id="269" r:id="rId10"/>
    <p:sldId id="271" r:id="rId11"/>
    <p:sldId id="274" r:id="rId12"/>
    <p:sldId id="277" r:id="rId13"/>
    <p:sldId id="279" r:id="rId14"/>
    <p:sldId id="281" r:id="rId15"/>
    <p:sldId id="283" r:id="rId16"/>
    <p:sldId id="285" r:id="rId17"/>
    <p:sldId id="287" r:id="rId18"/>
  </p:sldIdLst>
  <p:sldSz cx="9144000" cy="6858000" type="screen4x3"/>
  <p:notesSz cx="6865938" cy="99980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6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6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2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3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D589-8F20-42AB-9FDB-C768F0D7B7A0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3AA1-8C84-4A2B-9DE5-5B37C2D8B8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8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pl/url?sa=i&amp;rct=j&amp;q=&amp;esrc=s&amp;source=images&amp;cd=&amp;cad=rja&amp;uact=8&amp;ved=2ahUKEwjky-WWzp_iAhUGKFAKHZN5AyYQjRx6BAgBEAU&amp;url=https://www.emag.pl/kosz-na-smieci-pojemnik-na-odpady-jestic-120l-bio-brazowy-ruszt-wentylacja-w-kosz-120-z-jes-braz2/pd/DL9ZPHBBM/&amp;psig=AOvVaw3_7iLu62z9REIoWock8Znp&amp;ust=1558080997573812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30368"/>
            <a:ext cx="9001000" cy="1470025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Zasady prawidłowej segregacji odpadów </a:t>
            </a:r>
            <a:endParaRPr lang="pl-PL" sz="3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k:\Desktop\2018_11_28_pojem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" y="2600393"/>
            <a:ext cx="6976790" cy="32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07701"/>
            <a:ext cx="1772746" cy="264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156302" y="2476704"/>
            <a:ext cx="188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ahnschrift Condensed" panose="020B0502040204020203" pitchFamily="34" charset="0"/>
              </a:rPr>
              <a:t>ODPADY </a:t>
            </a:r>
          </a:p>
          <a:p>
            <a:pPr algn="ctr"/>
            <a:r>
              <a:rPr lang="pl-PL" sz="2000" b="1" dirty="0" smtClean="0">
                <a:latin typeface="Bahnschrift Condensed" panose="020B0502040204020203" pitchFamily="34" charset="0"/>
              </a:rPr>
              <a:t>NIESEGREGOWANE </a:t>
            </a:r>
            <a:endParaRPr lang="pl-PL" sz="2000" b="1" dirty="0">
              <a:latin typeface="Bahnschrift Condensed" panose="020B0502040204020203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5843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1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Pojemnik/worek brązowy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7848872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u="sng" dirty="0">
                <a:solidFill>
                  <a:srgbClr val="FF0000"/>
                </a:solidFill>
              </a:rPr>
              <a:t>Do pojemnika </a:t>
            </a:r>
            <a:r>
              <a:rPr lang="pl-PL" u="sng" dirty="0" smtClean="0">
                <a:solidFill>
                  <a:srgbClr val="FF0000"/>
                </a:solidFill>
              </a:rPr>
              <a:t>nie wrzucamy!:</a:t>
            </a:r>
            <a:endParaRPr lang="pl-PL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/>
              <a:t>mięsa</a:t>
            </a:r>
            <a:r>
              <a:rPr lang="pl-PL" sz="3300" dirty="0" smtClean="0"/>
              <a:t>,</a:t>
            </a:r>
            <a:endParaRPr lang="pl-PL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/>
              <a:t>kości</a:t>
            </a:r>
            <a:r>
              <a:rPr lang="pl-PL" sz="3300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/>
              <a:t>p</a:t>
            </a:r>
            <a:r>
              <a:rPr lang="pl-PL" sz="3300" dirty="0" smtClean="0"/>
              <a:t>rzeterminowanych produktów spożywczych</a:t>
            </a:r>
            <a:endParaRPr lang="pl-PL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/>
              <a:t>odchodów zwierzęcych</a:t>
            </a:r>
            <a:r>
              <a:rPr lang="pl-PL" sz="3300" dirty="0" smtClean="0"/>
              <a:t>,</a:t>
            </a:r>
            <a:endParaRPr lang="pl-PL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/>
              <a:t>papierosów i niedopałków.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popiołu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leków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ubrań</a:t>
            </a:r>
            <a:endParaRPr lang="pl-PL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kamieni</a:t>
            </a:r>
            <a:endParaRPr lang="pl-PL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drewna </a:t>
            </a:r>
            <a:r>
              <a:rPr lang="pl-PL" sz="3300" dirty="0"/>
              <a:t>impregnowanego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płyt </a:t>
            </a:r>
            <a:r>
              <a:rPr lang="pl-PL" sz="3300" dirty="0"/>
              <a:t>wiórowych i MDF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300" dirty="0" smtClean="0"/>
              <a:t>innych </a:t>
            </a:r>
            <a:r>
              <a:rPr lang="pl-PL" sz="3300" dirty="0"/>
              <a:t>odpadów komunalnych ( w tym niebezpiecznych)</a:t>
            </a:r>
          </a:p>
          <a:p>
            <a:pPr marL="0" indent="0">
              <a:buNone/>
            </a:pPr>
            <a:endParaRPr lang="pl-PL" sz="33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88937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/>
              <a:t>Pojemnik/worek czarny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6635080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u="sng" dirty="0"/>
              <a:t>Do pojemnika wrzucamy: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artykuły higieniczne i pieluchy jednorazowe, tworzywa piankowe i styropianowe</a:t>
            </a:r>
            <a:r>
              <a:rPr lang="pl-PL" sz="3300" dirty="0" smtClean="0"/>
              <a:t>, tubki po paście do zębów,</a:t>
            </a: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butelki fajansowe, porcelanę i ceramikę</a:t>
            </a:r>
            <a:r>
              <a:rPr lang="pl-PL" sz="3300" dirty="0" smtClean="0"/>
              <a:t>,</a:t>
            </a: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mięso</a:t>
            </a:r>
            <a:r>
              <a:rPr lang="pl-PL" sz="3300" dirty="0"/>
              <a:t>, kości</a:t>
            </a:r>
            <a:r>
              <a:rPr lang="pl-PL" sz="3300" dirty="0" smtClean="0"/>
              <a:t>, kalki </a:t>
            </a:r>
            <a:r>
              <a:rPr lang="pl-PL" sz="3300" dirty="0"/>
              <a:t>i papier przebitkowy, papier do </a:t>
            </a:r>
            <a:r>
              <a:rPr lang="pl-PL" sz="3300" dirty="0" smtClean="0"/>
              <a:t>faxu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p</a:t>
            </a:r>
            <a:r>
              <a:rPr lang="pl-PL" sz="3300" dirty="0" smtClean="0"/>
              <a:t>rzeterminowane artykuły spożywcze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Produkty wielomateriałowe (np. szczoteczki do zębów, maszynki do golenia, </a:t>
            </a:r>
            <a:r>
              <a:rPr lang="pl-PL" sz="3300" dirty="0" err="1" smtClean="0"/>
              <a:t>pluszaki</a:t>
            </a:r>
            <a:r>
              <a:rPr lang="pl-PL" sz="3300" dirty="0" smtClean="0"/>
              <a:t>, zabawki wielomateriałowe….)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Zużyte obuwie, kalosze…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piłki </a:t>
            </a:r>
            <a:r>
              <a:rPr lang="pl-PL" dirty="0"/>
              <a:t>plażowe, gumki do słoików, dętki rowerowe itp.. </a:t>
            </a:r>
            <a:r>
              <a:rPr lang="pl-PL" dirty="0" smtClean="0"/>
              <a:t>zużyte ubrania, szmaty , ścierki, gąbki, </a:t>
            </a:r>
            <a:r>
              <a:rPr lang="pl-PL" dirty="0"/>
              <a:t>torebki, paski </a:t>
            </a:r>
            <a:r>
              <a:rPr lang="pl-PL" dirty="0" err="1"/>
              <a:t>itp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4" l="3979" r="97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654821" cy="39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/>
              <a:t>Pojemnik/worek czarny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u="sng" dirty="0">
                <a:solidFill>
                  <a:srgbClr val="FF0000"/>
                </a:solidFill>
              </a:rPr>
              <a:t>Do pojemnika </a:t>
            </a:r>
            <a:r>
              <a:rPr lang="pl-PL" u="sng" dirty="0" smtClean="0">
                <a:solidFill>
                  <a:srgbClr val="FF0000"/>
                </a:solidFill>
              </a:rPr>
              <a:t>nie wrzucamy!:</a:t>
            </a:r>
            <a:endParaRPr lang="pl-PL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 smtClean="0"/>
              <a:t> </a:t>
            </a:r>
            <a:r>
              <a:rPr lang="pl-PL" sz="3600" dirty="0"/>
              <a:t>odpadów nadających się do odzysku: papier, tektura, szkło, metale</a:t>
            </a:r>
            <a:r>
              <a:rPr lang="pl-PL" sz="3600" dirty="0" smtClean="0"/>
              <a:t>, tworzywa sztuczne jednorodne, tworzyw sztucznych opakowaniowych, odpadów zielonych,</a:t>
            </a: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przeterminowanych leków, chemikaliów,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baterii, akumulatorów,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sprzętu elektrycznego i elektronicznego,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mebli i innych odpadów wielkogabarytowych,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odpadów budowlanych i rozbiórkowych,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zużytych opon,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odpadów niebezpiecznych (np. leki, żarówki, baterie)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65747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/>
              <a:t>Pojemnik/worek czarny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u="sng" dirty="0">
                <a:solidFill>
                  <a:srgbClr val="FF0000"/>
                </a:solidFill>
              </a:rPr>
              <a:t>Do pojemnika </a:t>
            </a:r>
            <a:r>
              <a:rPr lang="pl-PL" u="sng" dirty="0" smtClean="0">
                <a:solidFill>
                  <a:srgbClr val="FF0000"/>
                </a:solidFill>
              </a:rPr>
              <a:t>nie wrzucamy</a:t>
            </a:r>
            <a:r>
              <a:rPr lang="pl-PL" u="sng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 smtClean="0"/>
              <a:t> </a:t>
            </a:r>
            <a:r>
              <a:rPr lang="pl-PL" sz="3600" dirty="0"/>
              <a:t>odpadów nadających się do odzysku: papier, tektura, szkło, metale</a:t>
            </a:r>
            <a:r>
              <a:rPr lang="pl-PL" sz="3600" dirty="0" smtClean="0"/>
              <a:t>, tworzywa sztuczne jednorodne, tworzyw sztucznych opakowaniowych, odpadów zielonych,</a:t>
            </a: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przeterminowanych leków, chemikaliów,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baterii, akumulatorów,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sprzętu elektrycznego i elektronicznego,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mebli i innych odpadów wielkogabarytowych,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odpadów budowlanych i rozbiórkowych,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zużytych opon,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odpadów niebezpiecznych (np. leki, żarówki, baterie)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65747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Odpady niebezpieczne i inne niż niebezpieczne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904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/>
              <a:t>Przeterminowane leki i chemikalia </a:t>
            </a:r>
            <a:r>
              <a:rPr lang="pl-PL" sz="2000" dirty="0"/>
              <a:t>należy umieszczać wyłącznie w pojemnikach do </a:t>
            </a:r>
            <a:r>
              <a:rPr lang="pl-PL" sz="2000" dirty="0" smtClean="0"/>
              <a:t>tego przeznaczonych</a:t>
            </a:r>
            <a:r>
              <a:rPr lang="pl-PL" sz="2000" dirty="0"/>
              <a:t>, zlokalizowanych w aptekach lub dostarczyć bezpośrednio do punktu selektywnego zbierania odpadów komunalnych (PSZOK</a:t>
            </a:r>
            <a:r>
              <a:rPr lang="pl-PL" sz="2000" dirty="0" smtClean="0"/>
              <a:t>).</a:t>
            </a:r>
            <a:endParaRPr lang="pl-PL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/>
              <a:t>Zużyte baterie i akumulatory sprzęt elektryczny i elektroniczny </a:t>
            </a:r>
            <a:r>
              <a:rPr lang="pl-PL" sz="2000" dirty="0"/>
              <a:t>(w tym tusze 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     drukarek) </a:t>
            </a:r>
            <a:r>
              <a:rPr lang="pl-PL" sz="2000" dirty="0"/>
              <a:t>należy umieszczać wyłącznie w punktach do tego </a:t>
            </a:r>
            <a:r>
              <a:rPr lang="pl-PL" sz="2000" dirty="0" smtClean="0"/>
              <a:t>                     przeznaczonych </a:t>
            </a:r>
            <a:r>
              <a:rPr lang="pl-PL" sz="2000" dirty="0"/>
              <a:t>lub dostarczyć bezpośrednio do punktu selektywnego </a:t>
            </a:r>
            <a:r>
              <a:rPr lang="pl-PL" sz="2000" dirty="0" smtClean="0"/>
              <a:t>	zbierania odpadów </a:t>
            </a:r>
            <a:r>
              <a:rPr lang="pl-PL" sz="2000" dirty="0"/>
              <a:t>komunalnych (PSZOK</a:t>
            </a:r>
            <a:r>
              <a:rPr lang="pl-PL" sz="2000" dirty="0" smtClean="0"/>
              <a:t>).</a:t>
            </a:r>
            <a:endParaRPr lang="pl-PL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/>
              <a:t>Pozostałe odpady niebezpieczne (np. żarówki, świetlówki) </a:t>
            </a:r>
            <a:r>
              <a:rPr lang="pl-PL" sz="2000" dirty="0"/>
              <a:t>należy </a:t>
            </a:r>
            <a:r>
              <a:rPr lang="pl-PL" sz="2000" dirty="0" smtClean="0"/>
              <a:t>dostarczać bezpośrednio </a:t>
            </a:r>
            <a:r>
              <a:rPr lang="pl-PL" sz="2000" dirty="0"/>
              <a:t>do punktu selektywnego zbierania odpadów komunalnych (PSZOK</a:t>
            </a:r>
            <a:r>
              <a:rPr lang="pl-PL" sz="2000" dirty="0" smtClean="0"/>
              <a:t>).</a:t>
            </a:r>
            <a:endParaRPr lang="pl-PL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/>
              <a:t>Odpady budowlane i rozbiórkowe </a:t>
            </a:r>
            <a:r>
              <a:rPr lang="pl-PL" sz="2000" dirty="0"/>
              <a:t>należy umieszczać w kontenerach przeznaczonych </a:t>
            </a:r>
            <a:r>
              <a:rPr lang="pl-PL" sz="2000" dirty="0" smtClean="0"/>
              <a:t>do tego </a:t>
            </a:r>
            <a:r>
              <a:rPr lang="pl-PL" sz="2000" dirty="0"/>
              <a:t>typu odpadów, które na zlecenie właściciela nieruchomości, odpłatnie dostarcza przedsiębiorca odbierający odpady komunalne, właściciel nieruchomości może je również dostarczyć bezpośrednio do punktu selektywnego zbierania odpadów komunalnych (PSZOK</a:t>
            </a:r>
            <a:r>
              <a:rPr lang="pl-PL" sz="2000" dirty="0" smtClean="0"/>
              <a:t>) w ilościach określonych przez  Gminę/prowadzącego PSZOK.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092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Odpady niebezpieczne i inne niż niebezpieczne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" y="953344"/>
            <a:ext cx="8887188" cy="5904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/>
              <a:t>Zużyte oleje silnikowe i płyny hamulcowe </a:t>
            </a:r>
            <a:r>
              <a:rPr lang="pl-PL" sz="2000" dirty="0"/>
              <a:t>należy wymieniać tylko w miejscach do tego przeznaczonych np. w autoryzowanych stacjach obsługi lub innych warsztatach samochodowych.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l-PL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 smtClean="0"/>
              <a:t>Odpady wielkogabarytowe </a:t>
            </a:r>
            <a:r>
              <a:rPr lang="pl-PL" sz="2000" dirty="0" smtClean="0"/>
              <a:t>oraz zużyty sprzęt elektryczny i elektroniczny</a:t>
            </a: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Odbierane w </a:t>
            </a:r>
            <a:r>
              <a:rPr lang="pl-PL" sz="2000" dirty="0"/>
              <a:t>formie tzw. wystawek, przez przedsiębiorcę </a:t>
            </a:r>
            <a:r>
              <a:rPr lang="pl-PL" sz="2000" dirty="0" smtClean="0"/>
              <a:t>odbierającego od właścicieli </a:t>
            </a:r>
            <a:r>
              <a:rPr lang="pl-PL" sz="2000" dirty="0"/>
              <a:t>nieruchomości odpady komunalne, w </a:t>
            </a:r>
            <a:r>
              <a:rPr lang="pl-PL" sz="2000" dirty="0" smtClean="0"/>
              <a:t>terminach </a:t>
            </a:r>
            <a:r>
              <a:rPr lang="pl-PL" sz="2000" dirty="0"/>
              <a:t>określonych </a:t>
            </a:r>
            <a:r>
              <a:rPr lang="pl-PL" sz="2000" dirty="0" smtClean="0"/>
              <a:t>przez gminę</a:t>
            </a:r>
            <a:r>
              <a:rPr lang="pl-PL" sz="2000" dirty="0"/>
              <a:t>. Właściciel nieruchomości może je </a:t>
            </a:r>
            <a:r>
              <a:rPr lang="pl-PL" sz="2000" dirty="0" smtClean="0"/>
              <a:t>również </a:t>
            </a:r>
            <a:r>
              <a:rPr lang="pl-PL" sz="2000" dirty="0"/>
              <a:t>dostarczyć do </a:t>
            </a:r>
            <a:r>
              <a:rPr lang="pl-PL" sz="2000" dirty="0" smtClean="0"/>
              <a:t>punktu selektywnego </a:t>
            </a:r>
            <a:r>
              <a:rPr lang="pl-PL" sz="2000" dirty="0"/>
              <a:t>zbierania odpadów </a:t>
            </a:r>
            <a:r>
              <a:rPr lang="pl-PL" sz="2000" dirty="0" smtClean="0"/>
              <a:t>komunalnych </a:t>
            </a:r>
            <a:r>
              <a:rPr lang="pl-PL" sz="2000" dirty="0"/>
              <a:t>(PSZOK).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l-PL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/>
              <a:t>Zużyte opony </a:t>
            </a:r>
            <a:r>
              <a:rPr lang="pl-PL" sz="2000" dirty="0" smtClean="0"/>
              <a:t>mieszkaniec</a:t>
            </a:r>
            <a:r>
              <a:rPr lang="pl-PL" sz="2000" b="1" dirty="0" smtClean="0"/>
              <a:t> </a:t>
            </a:r>
            <a:r>
              <a:rPr lang="pl-PL" sz="2000" dirty="0" smtClean="0"/>
              <a:t>winien zostawiać w stacjach wymiany opon </a:t>
            </a:r>
            <a:r>
              <a:rPr lang="pl-PL" sz="2000" dirty="0"/>
              <a:t>lub innych warsztatach </a:t>
            </a:r>
            <a:r>
              <a:rPr lang="pl-PL" sz="2000" dirty="0" smtClean="0"/>
              <a:t>samochodowych, w których opony zostały wymienione lub w razie braku takiej możliwości  może </a:t>
            </a:r>
            <a:r>
              <a:rPr lang="pl-PL" sz="2000" dirty="0"/>
              <a:t>dostarczyć </a:t>
            </a:r>
            <a:r>
              <a:rPr lang="pl-PL" sz="2000" dirty="0" smtClean="0"/>
              <a:t>do </a:t>
            </a:r>
            <a:r>
              <a:rPr lang="pl-PL" sz="2000" dirty="0"/>
              <a:t>punktu selektywnego zbierania odpadów komunalnych </a:t>
            </a:r>
            <a:r>
              <a:rPr lang="pl-PL" sz="2000" dirty="0" smtClean="0"/>
              <a:t>.</a:t>
            </a:r>
            <a:endParaRPr lang="pl-PL" sz="20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l-PL" sz="20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b="1" dirty="0" smtClean="0"/>
              <a:t>Odzież i tekstylia </a:t>
            </a:r>
            <a:r>
              <a:rPr lang="pl-PL" sz="2000" dirty="0" smtClean="0"/>
              <a:t>należy umieszczać w specjalnych kontenerach przeznaczonych do zbiórki odzieży lub dostarczyć bezpośrednio do punktu selektywnego zbierania odpadów komunalnych (PSZOK).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25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32" y="0"/>
            <a:ext cx="8928992" cy="6624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4200" b="1" dirty="0" smtClean="0">
                <a:solidFill>
                  <a:srgbClr val="FF0000"/>
                </a:solidFill>
              </a:rPr>
              <a:t>Uwagi ogólne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pl-PL" sz="4400" b="1" dirty="0" smtClean="0"/>
              <a:t>-</a:t>
            </a:r>
            <a:r>
              <a:rPr lang="pl-PL" sz="4400" dirty="0" smtClean="0"/>
              <a:t> Wszystkie </a:t>
            </a:r>
            <a:r>
              <a:rPr lang="pl-PL" sz="4400" dirty="0"/>
              <a:t>tworzywa sztuczne „czyste” bez opakowań po odpadach niebezpiecznych tj. worki foliowe, reklamówki, tworzywa sztuczne,  folie, wiaderka, wiadra, miski , skrzynki tworzywowe, opakowania po chemii gospodarczej (po szamponach , mydłach,  płynach do płukania, płynach do mycia naczyń, domowych środkach czyszczących,  itp..) opakowania po napojach tzw. PET, zaliczane są do frakcji tworzywa sztuczne (15.01 Odpady opakowaniowe włącznie z selektywnie gromadzonymi komunalnymi odpadami opakowaniowymi) </a:t>
            </a:r>
            <a:r>
              <a:rPr lang="pl-PL" sz="4400" dirty="0" smtClean="0"/>
              <a:t>.</a:t>
            </a:r>
            <a:endParaRPr lang="pl-PL" sz="4400" dirty="0"/>
          </a:p>
          <a:p>
            <a:pPr marL="0" indent="0" algn="just">
              <a:buNone/>
            </a:pPr>
            <a:r>
              <a:rPr lang="pl-PL" sz="4400" b="1" dirty="0" smtClean="0"/>
              <a:t>- </a:t>
            </a:r>
            <a:r>
              <a:rPr lang="pl-PL" sz="4400" dirty="0" smtClean="0"/>
              <a:t>Zgodnie </a:t>
            </a:r>
            <a:r>
              <a:rPr lang="pl-PL" sz="4400" dirty="0"/>
              <a:t>z rozporządzeniem dotyczącą selektywnej  zbiórki  odpadów  tworzywa sztuczne zbiera się z metalami w jednym pojemniku (tworzywa sztuczne, </a:t>
            </a:r>
            <a:r>
              <a:rPr lang="pl-PL" sz="4400" dirty="0" smtClean="0"/>
              <a:t>metale </a:t>
            </a:r>
            <a:endParaRPr lang="pl-PL" sz="4400" dirty="0"/>
          </a:p>
          <a:p>
            <a:pPr marL="0" indent="0" algn="just">
              <a:buNone/>
            </a:pPr>
            <a:r>
              <a:rPr lang="pl-PL" sz="4400" b="1" dirty="0" smtClean="0"/>
              <a:t>- </a:t>
            </a:r>
            <a:r>
              <a:rPr lang="pl-PL" sz="4400" dirty="0" smtClean="0"/>
              <a:t>Szkło </a:t>
            </a:r>
            <a:r>
              <a:rPr lang="pl-PL" sz="4400" dirty="0"/>
              <a:t>opakowaniowe  zbierane selektywnie (butelki) oraz opakowania </a:t>
            </a:r>
            <a:endParaRPr lang="pl-PL" sz="4400" dirty="0" smtClean="0"/>
          </a:p>
          <a:p>
            <a:pPr marL="0" indent="0" algn="just">
              <a:buNone/>
            </a:pPr>
            <a:r>
              <a:rPr lang="pl-PL" sz="4400" dirty="0" smtClean="0"/>
              <a:t>z </a:t>
            </a:r>
            <a:r>
              <a:rPr lang="pl-PL" sz="4400" dirty="0"/>
              <a:t>tworzyw sztucznych (np. butelki PET po napojach </a:t>
            </a:r>
            <a:r>
              <a:rPr lang="pl-PL" sz="4400" dirty="0" smtClean="0"/>
              <a:t>po </a:t>
            </a:r>
            <a:r>
              <a:rPr lang="pl-PL" sz="4400" dirty="0"/>
              <a:t>lejach roślinnych, opakowania po chemii gospodarczej  itp</a:t>
            </a:r>
            <a:r>
              <a:rPr lang="pl-PL" sz="4400" dirty="0" smtClean="0"/>
              <a:t>...) </a:t>
            </a:r>
            <a:r>
              <a:rPr lang="pl-PL" sz="4400" b="1" dirty="0">
                <a:solidFill>
                  <a:srgbClr val="FF0000"/>
                </a:solidFill>
              </a:rPr>
              <a:t>nie muszą  być myte</a:t>
            </a:r>
            <a:r>
              <a:rPr lang="pl-PL" sz="4400" dirty="0">
                <a:solidFill>
                  <a:srgbClr val="FF0000"/>
                </a:solidFill>
              </a:rPr>
              <a:t>, </a:t>
            </a:r>
            <a:r>
              <a:rPr lang="pl-PL" sz="4400" b="1" dirty="0">
                <a:solidFill>
                  <a:srgbClr val="FF0000"/>
                </a:solidFill>
              </a:rPr>
              <a:t>NIE POWINNY ZAWIERAĆ ZAWARTOŚCI.</a:t>
            </a:r>
          </a:p>
          <a:p>
            <a:pPr marL="0" indent="0" algn="just">
              <a:buNone/>
            </a:pPr>
            <a:r>
              <a:rPr lang="pl-PL" sz="4400" b="1" dirty="0" smtClean="0"/>
              <a:t>- </a:t>
            </a:r>
            <a:r>
              <a:rPr lang="pl-PL" sz="4400" dirty="0" smtClean="0"/>
              <a:t>Intensywnie </a:t>
            </a:r>
            <a:r>
              <a:rPr lang="pl-PL" sz="4400" dirty="0"/>
              <a:t>zabrudzone opakowania po artykułach spożywczych </a:t>
            </a:r>
            <a:r>
              <a:rPr lang="pl-PL" sz="4400" dirty="0" smtClean="0"/>
              <a:t>z zawartością np</a:t>
            </a:r>
            <a:r>
              <a:rPr lang="pl-PL" sz="4400" dirty="0"/>
              <a:t>. </a:t>
            </a:r>
            <a:r>
              <a:rPr lang="pl-PL" sz="4400" dirty="0" smtClean="0"/>
              <a:t>po wędlinach i mięsie , </a:t>
            </a:r>
            <a:r>
              <a:rPr lang="pl-PL" sz="4400" dirty="0"/>
              <a:t>kapuście kiszonej, jogurtach, serkach itp. </a:t>
            </a:r>
            <a:r>
              <a:rPr lang="pl-PL" sz="4400" dirty="0" smtClean="0"/>
              <a:t>                                 , </a:t>
            </a:r>
            <a:r>
              <a:rPr lang="pl-PL" sz="4400" dirty="0"/>
              <a:t>zawierające resztki tych produktów nie powinny trafiać do pojemników na odpady surowcowe. Odpady te należy wrzucać  do pojemników na zmieszane odpady komunalne.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- </a:t>
            </a:r>
            <a:r>
              <a:rPr lang="pl-PL" sz="2400" dirty="0"/>
              <a:t>Odpady typu pieluchy, patyczki do uszu, waciki </a:t>
            </a:r>
            <a:r>
              <a:rPr lang="pl-PL" sz="2400" dirty="0" smtClean="0"/>
              <a:t>kosmetyczne, szczoteczki do zębów itp</a:t>
            </a:r>
            <a:r>
              <a:rPr lang="pl-PL" sz="2400" dirty="0"/>
              <a:t>. stanowią odpad komunalny zmieszany </a:t>
            </a:r>
            <a:r>
              <a:rPr lang="pl-PL" sz="2400" dirty="0" smtClean="0"/>
              <a:t>   i powinny </a:t>
            </a:r>
            <a:r>
              <a:rPr lang="pl-PL" sz="2400" dirty="0"/>
              <a:t>trafiać do pojemników przeznaczonych dla tego odpadu.</a:t>
            </a:r>
          </a:p>
          <a:p>
            <a:pPr marL="0" indent="0" algn="just">
              <a:buNone/>
            </a:pPr>
            <a:r>
              <a:rPr lang="pl-PL" sz="2400" dirty="0"/>
              <a:t>- Zużyte obuwie w tym gumowce, piłki plażowe, gumki do słoików, dętki rowerowe itp.. stanowią odpad komunalny zmieszany i  powinny trafiać do pojemników przeznaczonych dla tego odpadu.</a:t>
            </a:r>
          </a:p>
          <a:p>
            <a:pPr marL="0" indent="0" algn="just">
              <a:buNone/>
            </a:pPr>
            <a:r>
              <a:rPr lang="pl-PL" sz="2400" dirty="0" smtClean="0"/>
              <a:t>- Damskie </a:t>
            </a:r>
            <a:r>
              <a:rPr lang="pl-PL" sz="2400" dirty="0"/>
              <a:t>torebki, zużyte </a:t>
            </a:r>
            <a:r>
              <a:rPr lang="pl-PL" sz="2400" dirty="0" smtClean="0"/>
              <a:t>ubrania, ścierki, gąbki, </a:t>
            </a:r>
            <a:r>
              <a:rPr lang="pl-PL" sz="2400" dirty="0"/>
              <a:t>obuwie, torebki, paski </a:t>
            </a:r>
            <a:r>
              <a:rPr lang="pl-PL" sz="2400" dirty="0" err="1"/>
              <a:t>itp</a:t>
            </a:r>
            <a:r>
              <a:rPr lang="pl-PL" sz="2400" dirty="0"/>
              <a:t>… stanowią odpad komunalny zmieszany i  powinny trafiać do pojemników przeznaczonych dla tego odpadu</a:t>
            </a:r>
            <a:r>
              <a:rPr lang="pl-PL" sz="2400" dirty="0" smtClean="0"/>
              <a:t>.</a:t>
            </a:r>
            <a:endParaRPr lang="pl-PL" sz="2400" dirty="0"/>
          </a:p>
          <a:p>
            <a:pPr marL="0" indent="0" algn="just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635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Pojemnik/worek niebieski</a:t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76771"/>
            <a:ext cx="5122912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u="sng" dirty="0" smtClean="0"/>
          </a:p>
          <a:p>
            <a:pPr marL="0" indent="0">
              <a:buNone/>
            </a:pPr>
            <a:r>
              <a:rPr lang="pl-PL" b="1" u="sng" dirty="0" smtClean="0">
                <a:solidFill>
                  <a:srgbClr val="0070C0"/>
                </a:solidFill>
              </a:rPr>
              <a:t>Do </a:t>
            </a:r>
            <a:r>
              <a:rPr lang="pl-PL" b="1" u="sng" dirty="0">
                <a:solidFill>
                  <a:srgbClr val="0070C0"/>
                </a:solidFill>
              </a:rPr>
              <a:t>pojemnika wrzucamy:</a:t>
            </a:r>
          </a:p>
          <a:p>
            <a:endParaRPr lang="pl-PL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 smtClean="0"/>
              <a:t> wykorzystany papier, papier szkolny i biurowy w tym  zadrukowany,</a:t>
            </a: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/>
              <a:t>gazety, książki, zeszyty,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/>
              <a:t>prospekty, </a:t>
            </a:r>
            <a:r>
              <a:rPr lang="pl-PL" sz="3400" dirty="0" smtClean="0"/>
              <a:t>katalogi, czasopisma</a:t>
            </a: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/>
              <a:t>torebki </a:t>
            </a:r>
            <a:r>
              <a:rPr lang="pl-PL" sz="3400" dirty="0" smtClean="0"/>
              <a:t>i worki papierowe</a:t>
            </a:r>
            <a:r>
              <a:rPr lang="pl-PL" sz="3400" dirty="0"/>
              <a:t>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/>
              <a:t>papier pakowy,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/>
              <a:t>o</a:t>
            </a:r>
            <a:r>
              <a:rPr lang="pl-PL" sz="3400" dirty="0" smtClean="0"/>
              <a:t>pakowania z papieru, kartony</a:t>
            </a:r>
            <a:r>
              <a:rPr lang="pl-PL" sz="3400" dirty="0"/>
              <a:t>, pudełka, </a:t>
            </a:r>
            <a:r>
              <a:rPr lang="pl-PL" sz="3400" dirty="0" smtClean="0"/>
              <a:t>tekturę, papier falisty.</a:t>
            </a:r>
            <a:endParaRPr lang="pl-PL" sz="3400" dirty="0"/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1" b="97911" l="1653" r="95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37626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6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Pojemnik/worek niebieski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600" u="sng" dirty="0">
                <a:solidFill>
                  <a:srgbClr val="FF0000"/>
                </a:solidFill>
              </a:rPr>
              <a:t>Do pojemnika </a:t>
            </a:r>
            <a:r>
              <a:rPr lang="pl-PL" sz="3600" u="sng" dirty="0" smtClean="0">
                <a:solidFill>
                  <a:srgbClr val="FF0000"/>
                </a:solidFill>
              </a:rPr>
              <a:t>nie wrzucamy!:</a:t>
            </a:r>
            <a:endParaRPr lang="pl-PL" sz="3600" u="sng" dirty="0">
              <a:solidFill>
                <a:srgbClr val="FF0000"/>
              </a:solidFill>
            </a:endParaRPr>
          </a:p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kartonów </a:t>
            </a:r>
            <a:r>
              <a:rPr lang="pl-PL" sz="3400" dirty="0"/>
              <a:t>po mleku i napojach, </a:t>
            </a:r>
            <a:endParaRPr lang="pl-PL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kalek </a:t>
            </a:r>
            <a:r>
              <a:rPr lang="pl-PL" sz="3400" dirty="0"/>
              <a:t>oraz papieru </a:t>
            </a:r>
            <a:r>
              <a:rPr lang="pl-PL" sz="3400" dirty="0" smtClean="0"/>
              <a:t>lakierowanego,  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/>
              <a:t>papieru powleczonego </a:t>
            </a:r>
            <a:r>
              <a:rPr lang="pl-PL" sz="3400" dirty="0" smtClean="0"/>
              <a:t>folią,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papieru </a:t>
            </a:r>
            <a:r>
              <a:rPr lang="pl-PL" sz="3400" dirty="0"/>
              <a:t>do faxu</a:t>
            </a:r>
            <a:r>
              <a:rPr lang="pl-PL" sz="3400" dirty="0" smtClean="0"/>
              <a:t>,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/>
              <a:t>artykułów higienicznych, (zużyte chusteczki higieniczne, zużyty papier toaletowy</a:t>
            </a:r>
            <a:r>
              <a:rPr lang="pl-PL" sz="3400" dirty="0" smtClean="0"/>
              <a:t>),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/>
              <a:t>pieluch jednorazowych (pampersów), </a:t>
            </a:r>
            <a:r>
              <a:rPr lang="pl-PL" sz="3400" dirty="0" smtClean="0"/>
              <a:t>podpasek </a:t>
            </a:r>
            <a:r>
              <a:rPr lang="pl-PL" sz="3400" dirty="0"/>
              <a:t>,</a:t>
            </a:r>
            <a:r>
              <a:rPr lang="pl-PL" sz="3400" dirty="0" smtClean="0"/>
              <a:t> wkładek higienicznych,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/>
              <a:t>tapet, worków po materiałach budowlanych (np. cemencie, gipsie, klejach, zaprawie</a:t>
            </a:r>
            <a:r>
              <a:rPr lang="pl-PL" sz="3400" dirty="0" smtClean="0"/>
              <a:t>),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Ubrań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Mocno zabrudzonego i zatłuszczonego papieru i tektury.</a:t>
            </a:r>
            <a:endParaRPr lang="pl-PL" sz="3400" dirty="0"/>
          </a:p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1690811" cy="24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5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Pojemnik/worek zielony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3624" y="1340768"/>
            <a:ext cx="5122912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00B050"/>
                </a:solidFill>
              </a:rPr>
              <a:t>Do pojemnika wrzucamy:</a:t>
            </a:r>
          </a:p>
          <a:p>
            <a:endParaRPr lang="pl-PL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 smtClean="0"/>
              <a:t>bezbarwne </a:t>
            </a:r>
            <a:r>
              <a:rPr lang="pl-PL" sz="3400" dirty="0"/>
              <a:t>i kolorowe butelki </a:t>
            </a:r>
            <a:r>
              <a:rPr lang="pl-PL" sz="3400" dirty="0" smtClean="0"/>
              <a:t>szklane po </a:t>
            </a:r>
            <a:r>
              <a:rPr lang="pl-PL" sz="3400" dirty="0" smtClean="0"/>
              <a:t>produktach spożywczych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 smtClean="0"/>
              <a:t> bezbarwne </a:t>
            </a:r>
            <a:r>
              <a:rPr lang="pl-PL" sz="3400" dirty="0"/>
              <a:t>i kolorowe słoiki</a:t>
            </a:r>
            <a:r>
              <a:rPr lang="pl-PL" sz="3400" dirty="0" smtClean="0"/>
              <a:t>,</a:t>
            </a: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3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400" dirty="0"/>
              <a:t>butelki po piwie, winie </a:t>
            </a:r>
            <a:endParaRPr lang="pl-PL" sz="3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3400" dirty="0" smtClean="0"/>
              <a:t>i napojach alkoholowych,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400" dirty="0" smtClean="0"/>
              <a:t> olejach spożywczych,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363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2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Pojemnik/worek zielony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196752"/>
            <a:ext cx="8075240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u="sng" dirty="0">
                <a:solidFill>
                  <a:srgbClr val="FF0000"/>
                </a:solidFill>
              </a:rPr>
              <a:t>Do </a:t>
            </a:r>
            <a:r>
              <a:rPr lang="pl-PL" u="sng" dirty="0" smtClean="0">
                <a:solidFill>
                  <a:srgbClr val="FF0000"/>
                </a:solidFill>
              </a:rPr>
              <a:t>pojemnika nie wrzucamy</a:t>
            </a:r>
            <a:r>
              <a:rPr lang="pl-PL" u="sng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butelek fajansowych, porcelany i </a:t>
            </a:r>
            <a:r>
              <a:rPr lang="pl-PL" dirty="0" smtClean="0"/>
              <a:t>ceramiki,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butelek z tworzywa sztucznego,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luster, </a:t>
            </a:r>
            <a:r>
              <a:rPr lang="pl-PL" dirty="0" smtClean="0"/>
              <a:t>doniczek, kryształów,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ż</a:t>
            </a:r>
            <a:r>
              <a:rPr lang="pl-PL" dirty="0" smtClean="0"/>
              <a:t>arówek, świetlówek i reflektorów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szkła </a:t>
            </a:r>
            <a:r>
              <a:rPr lang="pl-PL" dirty="0" smtClean="0"/>
              <a:t>okiennego, szkła zbrojonego, szyb samochodowych,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monitorów </a:t>
            </a:r>
            <a:r>
              <a:rPr lang="pl-PL" dirty="0"/>
              <a:t>i lamp telewizyjnych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szklanych </a:t>
            </a:r>
            <a:r>
              <a:rPr lang="pl-PL" dirty="0"/>
              <a:t>opakowań po </a:t>
            </a:r>
            <a:r>
              <a:rPr lang="pl-PL" dirty="0" smtClean="0"/>
              <a:t>lekach, rozpuszczalnikach, farbach, </a:t>
            </a:r>
            <a:r>
              <a:rPr lang="pl-PL" dirty="0"/>
              <a:t>termometrów i strzykawek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zniczy </a:t>
            </a:r>
            <a:r>
              <a:rPr lang="pl-PL" dirty="0"/>
              <a:t>z zawartością wosku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szkła </a:t>
            </a:r>
            <a:r>
              <a:rPr lang="pl-PL" dirty="0"/>
              <a:t>okularowego i żaroodpornego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1951379"/>
            <a:ext cx="2016224" cy="27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Pojemnik/worek żółty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6264696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u="sng" dirty="0"/>
              <a:t>Do pojemnika wrzucamy: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Puste najlepiej zgniecione, zakręcone lub nie butelki i pojemniki  </a:t>
            </a:r>
            <a:r>
              <a:rPr lang="pl-PL" dirty="0"/>
              <a:t>po różnych </a:t>
            </a:r>
            <a:r>
              <a:rPr lang="pl-PL" dirty="0" smtClean="0"/>
              <a:t>napojach i żywności </a:t>
            </a:r>
            <a:r>
              <a:rPr lang="pl-PL" dirty="0"/>
              <a:t>(np. </a:t>
            </a:r>
            <a:r>
              <a:rPr lang="pl-PL" dirty="0" smtClean="0"/>
              <a:t>PET</a:t>
            </a:r>
            <a:r>
              <a:rPr lang="pl-PL" dirty="0"/>
              <a:t>, PE, </a:t>
            </a:r>
            <a:r>
              <a:rPr lang="pl-PL" dirty="0" smtClean="0"/>
              <a:t>PP, PS),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Puste butelki z tworzyw sztucznych po </a:t>
            </a:r>
            <a:r>
              <a:rPr lang="pl-PL" dirty="0"/>
              <a:t>kosmetykach i środkach czystości - tzw. </a:t>
            </a:r>
            <a:r>
              <a:rPr lang="pl-PL" dirty="0" smtClean="0"/>
              <a:t>chemii gospodarczej, </a:t>
            </a:r>
            <a:r>
              <a:rPr lang="pl-PL" dirty="0"/>
              <a:t>(np. opakowania po szamponach, płynach, itp</a:t>
            </a:r>
            <a:r>
              <a:rPr lang="pl-PL" dirty="0" smtClean="0"/>
              <a:t>.),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n</a:t>
            </a:r>
            <a:r>
              <a:rPr lang="pl-PL" dirty="0" smtClean="0"/>
              <a:t>akrętki z tworzyw sztucznych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odpady wielomateriałowe (np. </a:t>
            </a:r>
            <a:r>
              <a:rPr lang="pl-PL" dirty="0" smtClean="0"/>
              <a:t>kartoniki </a:t>
            </a:r>
            <a:r>
              <a:rPr lang="pl-PL" dirty="0"/>
              <a:t>po </a:t>
            </a:r>
            <a:r>
              <a:rPr lang="pl-PL" dirty="0" smtClean="0"/>
              <a:t>sokach, kartoniki po mleku i śmietanie)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Folię, reklamówki i torebki </a:t>
            </a:r>
            <a:r>
              <a:rPr lang="pl-PL" dirty="0"/>
              <a:t>z tworzyw sztucznych,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21" y="1628800"/>
            <a:ext cx="2304256" cy="38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Pojemnik/worek żółty c.d.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6131024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u="sng" dirty="0"/>
              <a:t>Do pojemnika wrzucamy:</a:t>
            </a:r>
          </a:p>
          <a:p>
            <a:endParaRPr lang="pl-PL" sz="3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Puste kanisterki i pojemniki z tworzyw sztucznych, skrzynki z tworzyw, </a:t>
            </a:r>
            <a:r>
              <a:rPr lang="pl-PL" sz="3300" dirty="0"/>
              <a:t>doniczki, </a:t>
            </a:r>
            <a:r>
              <a:rPr lang="pl-PL" sz="3300" dirty="0" smtClean="0"/>
              <a:t>wiaderka,</a:t>
            </a: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drobny i gruby złom </a:t>
            </a:r>
            <a:r>
              <a:rPr lang="pl-PL" sz="3300" dirty="0"/>
              <a:t>żelazny </a:t>
            </a:r>
            <a:r>
              <a:rPr lang="pl-PL" sz="3300" dirty="0" smtClean="0"/>
              <a:t>oraz </a:t>
            </a:r>
            <a:r>
              <a:rPr lang="pl-PL" sz="3300" dirty="0"/>
              <a:t>metale kolorowe, opakowania z aluminium (puszki aluminiowe po piwie i napojach, puszki po konserwach, kapsle, zakrętki od słoików, zużyte garnki i patelnie, opakowania po dezodorantach, lakierach do włosów itp</a:t>
            </a:r>
            <a:r>
              <a:rPr lang="pl-PL" sz="3300" dirty="0" smtClean="0"/>
              <a:t>.,)</a:t>
            </a: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opakowania </a:t>
            </a:r>
            <a:r>
              <a:rPr lang="pl-PL" sz="3300" dirty="0" smtClean="0"/>
              <a:t>tworzywowe </a:t>
            </a:r>
            <a:r>
              <a:rPr lang="pl-PL" sz="3300" dirty="0"/>
              <a:t>po margarynach, kefirach, jogurtach, </a:t>
            </a:r>
            <a:r>
              <a:rPr lang="pl-PL" sz="3300" dirty="0" smtClean="0"/>
              <a:t>serkach, </a:t>
            </a:r>
            <a:r>
              <a:rPr lang="pl-PL" sz="3300" dirty="0"/>
              <a:t>lodach</a:t>
            </a:r>
            <a:r>
              <a:rPr lang="pl-PL" sz="3300" dirty="0" smtClean="0"/>
              <a:t>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OPAKOWANIA NALEŻY OPRÓZNIĆ Z ZAWARTOSCI.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NIE  NALEŻY ICH MYĆ!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161034" cy="34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Pojemnik/worek żółty 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5100" u="sng" dirty="0">
                <a:solidFill>
                  <a:srgbClr val="FF0000"/>
                </a:solidFill>
              </a:rPr>
              <a:t>Do pojemnika </a:t>
            </a:r>
            <a:r>
              <a:rPr lang="pl-PL" sz="5100" u="sng" dirty="0" smtClean="0">
                <a:solidFill>
                  <a:srgbClr val="FF0000"/>
                </a:solidFill>
              </a:rPr>
              <a:t>nie wrzucamy!:</a:t>
            </a:r>
          </a:p>
          <a:p>
            <a:pPr marL="0" indent="0">
              <a:buNone/>
            </a:pPr>
            <a:endParaRPr lang="pl-PL" sz="5100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 smtClean="0"/>
              <a:t>opakowań </a:t>
            </a:r>
            <a:r>
              <a:rPr lang="pl-PL" sz="4500" dirty="0"/>
              <a:t>po medykamentach, </a:t>
            </a:r>
            <a:r>
              <a:rPr lang="pl-PL" sz="4500" dirty="0" smtClean="0"/>
              <a:t>strzykawek,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b</a:t>
            </a:r>
            <a:r>
              <a:rPr lang="pl-PL" sz="4500" dirty="0" smtClean="0"/>
              <a:t>utelek i pojemników z zawartością</a:t>
            </a: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tworzyw piankowych, </a:t>
            </a:r>
            <a:r>
              <a:rPr lang="pl-PL" sz="4500" dirty="0" smtClean="0"/>
              <a:t>naczyń </a:t>
            </a:r>
            <a:r>
              <a:rPr lang="pl-PL" sz="4500" dirty="0"/>
              <a:t>jednorazowych </a:t>
            </a:r>
            <a:r>
              <a:rPr lang="pl-PL" sz="4500" dirty="0" smtClean="0"/>
              <a:t>styropianowych,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4500" dirty="0" smtClean="0"/>
              <a:t> </a:t>
            </a:r>
            <a:r>
              <a:rPr lang="pl-PL" sz="4500" dirty="0"/>
              <a:t>produktów z tworzywa sztucznego typu: zabawki, szczoteczki do zębów</a:t>
            </a:r>
            <a:r>
              <a:rPr lang="pl-PL" sz="45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4500" dirty="0" smtClean="0"/>
              <a:t> </a:t>
            </a:r>
            <a:r>
              <a:rPr lang="pl-PL" sz="4500" dirty="0"/>
              <a:t>strzykawki, opakowań i butelek po olejach </a:t>
            </a:r>
            <a:r>
              <a:rPr lang="pl-PL" sz="4500" dirty="0" smtClean="0"/>
              <a:t>samochodowych i </a:t>
            </a:r>
            <a:r>
              <a:rPr lang="pl-PL" sz="4500" dirty="0"/>
              <a:t>smarach</a:t>
            </a:r>
            <a:r>
              <a:rPr lang="pl-PL" sz="4500" dirty="0" smtClean="0"/>
              <a:t>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puszek i pojemników po farbach i lakierach</a:t>
            </a:r>
            <a:r>
              <a:rPr lang="pl-PL" sz="4500" dirty="0" smtClean="0"/>
              <a:t>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opakowań po środkach </a:t>
            </a:r>
            <a:r>
              <a:rPr lang="pl-PL" sz="4500" dirty="0" smtClean="0"/>
              <a:t>chwastów- </a:t>
            </a:r>
            <a:r>
              <a:rPr lang="pl-PL" sz="4500" dirty="0"/>
              <a:t>i owadobójczych,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sprzętu RTV i AGD, a także ich części</a:t>
            </a:r>
            <a:r>
              <a:rPr lang="pl-PL" sz="4500" dirty="0" smtClean="0"/>
              <a:t>, zabawek elektrycznych i elektronicznych;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z</a:t>
            </a:r>
            <a:r>
              <a:rPr lang="pl-PL" sz="4500" dirty="0" smtClean="0"/>
              <a:t>abrudzonej klejami</a:t>
            </a:r>
            <a:r>
              <a:rPr lang="pl-PL" sz="4500" dirty="0"/>
              <a:t>, cementem  </a:t>
            </a:r>
            <a:r>
              <a:rPr lang="pl-PL" sz="4500" dirty="0" smtClean="0"/>
              <a:t>folii budowlanej, </a:t>
            </a: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 smtClean="0"/>
              <a:t>zużytych </a:t>
            </a:r>
            <a:r>
              <a:rPr lang="pl-PL" sz="4500" dirty="0"/>
              <a:t>baterii i </a:t>
            </a:r>
            <a:r>
              <a:rPr lang="pl-PL" sz="4500" dirty="0" smtClean="0"/>
              <a:t>akumulatorów,</a:t>
            </a: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 smtClean="0"/>
              <a:t>części samochodów </a:t>
            </a:r>
            <a:r>
              <a:rPr lang="pl-PL" sz="4500" dirty="0"/>
              <a:t>(zderzaki, </a:t>
            </a:r>
            <a:r>
              <a:rPr lang="pl-PL" sz="4500" dirty="0" smtClean="0"/>
              <a:t>zbiorniki, tapicerka </a:t>
            </a:r>
            <a:r>
              <a:rPr lang="pl-PL" sz="4500" dirty="0"/>
              <a:t>itp</a:t>
            </a:r>
            <a:r>
              <a:rPr lang="pl-PL" sz="4500" dirty="0" smtClean="0"/>
              <a:t>.),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4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4500" dirty="0"/>
              <a:t>u</a:t>
            </a:r>
            <a:r>
              <a:rPr lang="pl-PL" sz="4500" dirty="0" smtClean="0"/>
              <a:t>brań, obuwia.</a:t>
            </a:r>
            <a:endParaRPr lang="pl-PL" sz="45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2" b="96051" l="3704" r="99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23473"/>
            <a:ext cx="2016224" cy="33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Pojemnik/worek brązowy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6131024" cy="56612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chemeClr val="accent6">
                    <a:lumMod val="50000"/>
                  </a:schemeClr>
                </a:solidFill>
              </a:rPr>
              <a:t>Do pojemnika wrzucamy: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odpady roślinne, </a:t>
            </a:r>
            <a:endParaRPr lang="pl-PL" sz="3300" dirty="0"/>
          </a:p>
          <a:p>
            <a:pPr marL="0" indent="0">
              <a:buNone/>
            </a:pP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łupiny orzechów,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fusy </a:t>
            </a:r>
            <a:r>
              <a:rPr lang="pl-PL" sz="3300" dirty="0"/>
              <a:t>po kawie </a:t>
            </a:r>
            <a:endParaRPr lang="pl-PL" sz="3300" dirty="0" smtClean="0"/>
          </a:p>
          <a:p>
            <a:pPr marL="0" indent="0">
              <a:buNone/>
            </a:pP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k</a:t>
            </a:r>
            <a:r>
              <a:rPr lang="pl-PL" sz="3300" dirty="0" smtClean="0"/>
              <a:t>wiaty (bez donic)</a:t>
            </a: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ziemię po kwiatach doniczkowych,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/>
              <a:t>ściętą trawę, chwasty, gałązki drzew i krzewów, </a:t>
            </a:r>
            <a:r>
              <a:rPr lang="pl-PL" sz="3300" dirty="0" smtClean="0"/>
              <a:t>liście,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3300" dirty="0" smtClean="0"/>
              <a:t>trociny </a:t>
            </a:r>
            <a:r>
              <a:rPr lang="pl-PL" sz="3300" dirty="0"/>
              <a:t>i korę drzew</a:t>
            </a:r>
          </a:p>
          <a:p>
            <a:endParaRPr lang="pl-PL" sz="3300" dirty="0" smtClean="0"/>
          </a:p>
          <a:p>
            <a:pPr marL="0" indent="0">
              <a:buNone/>
            </a:pPr>
            <a:r>
              <a:rPr lang="pl-PL" sz="3300" dirty="0" smtClean="0">
                <a:solidFill>
                  <a:srgbClr val="FF0000"/>
                </a:solidFill>
              </a:rPr>
              <a:t>Nie wrzucamy resztek jedzenia , mięsa, kości, odpadów pochodzenia zwierzęcego , przeterminowanych produktów spożywczych!!!</a:t>
            </a:r>
            <a:endParaRPr lang="pl-PL" sz="3300" dirty="0">
              <a:solidFill>
                <a:srgbClr val="FF0000"/>
              </a:solidFill>
            </a:endParaRPr>
          </a:p>
          <a:p>
            <a:endParaRPr lang="pl-PL" sz="3300" dirty="0" smtClean="0"/>
          </a:p>
          <a:p>
            <a:endParaRPr lang="pl-PL" sz="3300" dirty="0" smtClean="0"/>
          </a:p>
          <a:p>
            <a:pPr marL="0" indent="0">
              <a:buNone/>
            </a:pPr>
            <a:r>
              <a:rPr lang="pl-PL" dirty="0" smtClean="0"/>
              <a:t>     </a:t>
            </a:r>
            <a:endParaRPr lang="pl-PL" dirty="0"/>
          </a:p>
        </p:txBody>
      </p:sp>
      <p:pic>
        <p:nvPicPr>
          <p:cNvPr id="9218" name="Picture 2" descr="Znalezione obrazy dla zapytania kosze na odpady b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9400" l="0" r="98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196752"/>
            <a:ext cx="3888432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1341</Words>
  <Application>Microsoft Office PowerPoint</Application>
  <PresentationFormat>Pokaz na ekranie (4:3)</PresentationFormat>
  <Paragraphs>202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Zasady prawidłowej segregacji odpadów </vt:lpstr>
      <vt:lpstr>Pojemnik/worek niebieski </vt:lpstr>
      <vt:lpstr>Pojemnik/worek niebieski</vt:lpstr>
      <vt:lpstr>Pojemnik/worek zielony</vt:lpstr>
      <vt:lpstr>Pojemnik/worek zielony</vt:lpstr>
      <vt:lpstr>Pojemnik/worek żółty</vt:lpstr>
      <vt:lpstr>Pojemnik/worek żółty c.d.</vt:lpstr>
      <vt:lpstr>Pojemnik/worek żółty </vt:lpstr>
      <vt:lpstr>Pojemnik/worek brązowy </vt:lpstr>
      <vt:lpstr>Pojemnik/worek brązowy</vt:lpstr>
      <vt:lpstr>Pojemnik/worek czarny</vt:lpstr>
      <vt:lpstr>Pojemnik/worek czarny</vt:lpstr>
      <vt:lpstr>Pojemnik/worek czarny</vt:lpstr>
      <vt:lpstr>Odpady niebezpieczne i inne niż niebezpieczne</vt:lpstr>
      <vt:lpstr>Odpady niebezpieczne i inne niż niebezpieczne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Krakowska</dc:creator>
  <cp:lastModifiedBy>Monika Krakowska</cp:lastModifiedBy>
  <cp:revision>16</cp:revision>
  <cp:lastPrinted>2019-05-21T09:02:58Z</cp:lastPrinted>
  <dcterms:created xsi:type="dcterms:W3CDTF">2019-05-16T07:58:33Z</dcterms:created>
  <dcterms:modified xsi:type="dcterms:W3CDTF">2019-05-21T10:37:24Z</dcterms:modified>
</cp:coreProperties>
</file>